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2"/>
  </p:notesMasterIdLst>
  <p:sldIdLst>
    <p:sldId id="256" r:id="rId5"/>
    <p:sldId id="2904" r:id="rId6"/>
    <p:sldId id="257" r:id="rId7"/>
    <p:sldId id="260" r:id="rId8"/>
    <p:sldId id="2906" r:id="rId9"/>
    <p:sldId id="2908" r:id="rId10"/>
    <p:sldId id="2910"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2821" autoAdjust="0"/>
  </p:normalViewPr>
  <p:slideViewPr>
    <p:cSldViewPr snapToGrid="0">
      <p:cViewPr varScale="1">
        <p:scale>
          <a:sx n="38" d="100"/>
          <a:sy n="38" d="100"/>
        </p:scale>
        <p:origin x="1299" y="34"/>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worksheet available to use for the kinds to fill out digitally or printed.</a:t>
            </a:r>
          </a:p>
        </p:txBody>
      </p:sp>
      <p:sp>
        <p:nvSpPr>
          <p:cNvPr id="4" name="Slide Number Placeholder 3"/>
          <p:cNvSpPr>
            <a:spLocks noGrp="1"/>
          </p:cNvSpPr>
          <p:nvPr>
            <p:ph type="sldNum" sz="quarter" idx="5"/>
          </p:nvPr>
        </p:nvSpPr>
        <p:spPr/>
        <p:txBody>
          <a:bodyPr/>
          <a:lstStyle/>
          <a:p>
            <a:fld id="{0856F9C8-7AB8-4F12-AC78-F03044600AAD}" type="slidenum">
              <a:rPr lang="en-US" smtClean="0"/>
              <a:t>7</a:t>
            </a:fld>
            <a:endParaRPr lang="en-US"/>
          </a:p>
        </p:txBody>
      </p:sp>
    </p:spTree>
    <p:extLst>
      <p:ext uri="{BB962C8B-B14F-4D97-AF65-F5344CB8AC3E}">
        <p14:creationId xmlns:p14="http://schemas.microsoft.com/office/powerpoint/2010/main" val="1214390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785" y="7099482"/>
            <a:ext cx="3835022" cy="3523352"/>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387261E9-8032-4615-94D1-1855894FF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94" y="1072113"/>
            <a:ext cx="4845980" cy="4833865"/>
          </a:xfrm>
          <a:prstGeom prst="rect">
            <a:avLst/>
          </a:prstGeom>
        </p:spPr>
      </p:pic>
      <p:sp>
        <p:nvSpPr>
          <p:cNvPr id="7" name="Text Placeholder 9">
            <a:extLst>
              <a:ext uri="{FF2B5EF4-FFF2-40B4-BE49-F238E27FC236}">
                <a16:creationId xmlns:a16="http://schemas.microsoft.com/office/drawing/2014/main" id="{DF9E4537-A9EC-4A87-B8D0-522FBDF626A4}"/>
              </a:ext>
            </a:extLst>
          </p:cNvPr>
          <p:cNvSpPr txBox="1">
            <a:spLocks/>
          </p:cNvSpPr>
          <p:nvPr/>
        </p:nvSpPr>
        <p:spPr>
          <a:xfrm>
            <a:off x="4146263" y="952022"/>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4000" b="1" dirty="0">
              <a:solidFill>
                <a:srgbClr val="F36C25"/>
              </a:solidFill>
              <a:latin typeface="Eras Bold ITC" panose="020B0602030504020804" pitchFamily="34" charset="77"/>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6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Fun 15</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srgbClr val="3A8E88"/>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265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dirty="0">
                <a:solidFill>
                  <a:srgbClr val="F36C25"/>
                </a:solidFill>
                <a:latin typeface="Eras Bold ITC" panose="020B0602030504020804" pitchFamily="34" charset="77"/>
              </a:rPr>
              <a:t>Week Three</a:t>
            </a:r>
          </a:p>
        </p:txBody>
      </p:sp>
    </p:spTree>
    <p:custDataLst>
      <p:tags r:id="rId1"/>
    </p:custDataLst>
    <p:extLst>
      <p:ext uri="{BB962C8B-B14F-4D97-AF65-F5344CB8AC3E}">
        <p14:creationId xmlns:p14="http://schemas.microsoft.com/office/powerpoint/2010/main" val="317158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771269" y="54441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The Fun Fifteen</a:t>
            </a:r>
          </a:p>
        </p:txBody>
      </p:sp>
      <p:sp>
        <p:nvSpPr>
          <p:cNvPr id="4" name="TextBox 3">
            <a:extLst>
              <a:ext uri="{FF2B5EF4-FFF2-40B4-BE49-F238E27FC236}">
                <a16:creationId xmlns:a16="http://schemas.microsoft.com/office/drawing/2014/main" id="{265E2B69-DF91-4E7A-9528-D46A2C824657}"/>
              </a:ext>
            </a:extLst>
          </p:cNvPr>
          <p:cNvSpPr txBox="1"/>
          <p:nvPr/>
        </p:nvSpPr>
        <p:spPr>
          <a:xfrm>
            <a:off x="1958306" y="1934534"/>
            <a:ext cx="6093228" cy="4031873"/>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a:t>
            </a:r>
          </a:p>
          <a:p>
            <a:r>
              <a:rPr lang="en-US" sz="3200" dirty="0">
                <a:solidFill>
                  <a:srgbClr val="F08019"/>
                </a:solidFill>
                <a:latin typeface="Eras Medium ITC" panose="020B0602030504020804" pitchFamily="34" charset="0"/>
              </a:rPr>
              <a:t> </a:t>
            </a:r>
          </a:p>
          <a:p>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identify what kinds of exercise interest me</a:t>
            </a:r>
          </a:p>
          <a:p>
            <a:endParaRPr lang="en-US" sz="3200" b="0" dirty="0">
              <a:latin typeface="Eras Medium ITC" panose="020B0602030504020804" pitchFamily="34" charset="0"/>
            </a:endParaRPr>
          </a:p>
          <a:p>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discuss the importance of knowing what I like, so I will continue to do it.</a:t>
            </a:r>
            <a:endParaRPr lang="en-US" sz="4800" b="0" dirty="0">
              <a:solidFill>
                <a:srgbClr val="000000"/>
              </a:solidFill>
              <a:latin typeface="Eras Medium ITC" panose="020B0602030504020804" pitchFamily="34" charset="0"/>
            </a:endParaRPr>
          </a:p>
        </p:txBody>
      </p:sp>
    </p:spTree>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1569660"/>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Self Management</a:t>
            </a:r>
            <a:br>
              <a:rPr lang="en-US" sz="3200" u="none" strike="noStrike" dirty="0">
                <a:solidFill>
                  <a:schemeClr val="accent2"/>
                </a:solidFill>
                <a:effectLst/>
                <a:latin typeface="Eras Medium ITC" panose="020B0602030504020804" pitchFamily="34" charset="0"/>
                <a:ea typeface="Calibri" panose="020F0502020204030204" pitchFamily="34" charset="0"/>
              </a:rPr>
            </a:br>
            <a:endParaRPr lang="en-US" sz="3200" u="none" strike="noStrike" dirty="0">
              <a:solidFill>
                <a:schemeClr val="accent2"/>
              </a:solidFill>
              <a:effectLst/>
              <a:latin typeface="Eras Medium ITC" panose="020B0602030504020804" pitchFamily="34" charset="0"/>
              <a:ea typeface="Calibri" panose="020F0502020204030204" pitchFamily="34" charset="0"/>
            </a:endParaRPr>
          </a:p>
          <a:p>
            <a:pPr marL="285750" marR="0" lvl="0" indent="-285750">
              <a:spcAft>
                <a:spcPts val="0"/>
              </a:spcAft>
              <a:buFont typeface="Arial" panose="020B0604020202020204" pitchFamily="34" charset="0"/>
              <a:buChar char="•"/>
            </a:pPr>
            <a:r>
              <a:rPr lang="en-US" sz="3200" dirty="0">
                <a:solidFill>
                  <a:srgbClr val="3FB7A3"/>
                </a:solidFill>
                <a:latin typeface="Eras Medium ITC" panose="020B0602030504020804" pitchFamily="34" charset="0"/>
                <a:ea typeface="Arial" panose="020B0604020202020204" pitchFamily="34" charset="0"/>
              </a:rPr>
              <a:t>Responsible decision making</a:t>
            </a:r>
            <a:endParaRPr lang="en-US" sz="3200" u="none" strike="noStrike" dirty="0">
              <a:solidFill>
                <a:srgbClr val="3FB7A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3FB7A3"/>
                </a:solidFill>
              </a:rPr>
              <a:t>Skills</a:t>
            </a:r>
          </a:p>
        </p:txBody>
      </p:sp>
    </p:spTree>
    <p:extLst>
      <p:ext uri="{BB962C8B-B14F-4D97-AF65-F5344CB8AC3E}">
        <p14:creationId xmlns:p14="http://schemas.microsoft.com/office/powerpoint/2010/main" val="391569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06399" y="1536174"/>
            <a:ext cx="6644208" cy="3785652"/>
          </a:xfrm>
          <a:prstGeom prst="rect">
            <a:avLst/>
          </a:prstGeom>
          <a:noFill/>
        </p:spPr>
        <p:txBody>
          <a:bodyPr wrap="square">
            <a:spAutoFit/>
          </a:bodyPr>
          <a:lstStyle/>
          <a:p>
            <a:pPr marR="0" lvl="0" algn="ctr">
              <a:spcAft>
                <a:spcPts val="0"/>
              </a:spcAft>
            </a:pPr>
            <a:r>
              <a:rPr lang="en-US" sz="4000" u="none" strike="noStrike" dirty="0">
                <a:solidFill>
                  <a:srgbClr val="3FB7A3"/>
                </a:solidFill>
                <a:effectLst/>
                <a:latin typeface="Eras Medium ITC" panose="020B0602030504020804" pitchFamily="34" charset="0"/>
                <a:ea typeface="Arial" panose="020B0604020202020204" pitchFamily="34" charset="0"/>
              </a:rPr>
              <a:t>“Do you exercise  on </a:t>
            </a:r>
            <a:r>
              <a:rPr lang="en-US" sz="4000" u="none" strike="noStrike">
                <a:solidFill>
                  <a:srgbClr val="3FB7A3"/>
                </a:solidFill>
                <a:effectLst/>
                <a:latin typeface="Eras Medium ITC" panose="020B0602030504020804" pitchFamily="34" charset="0"/>
                <a:ea typeface="Arial" panose="020B0604020202020204" pitchFamily="34" charset="0"/>
              </a:rPr>
              <a:t>a regular basis?”</a:t>
            </a:r>
            <a:endParaRPr lang="en-US" sz="4000" u="none" strike="noStrike" dirty="0">
              <a:solidFill>
                <a:srgbClr val="3FB7A3"/>
              </a:solidFill>
              <a:effectLst/>
              <a:latin typeface="Eras Medium ITC" panose="020B0602030504020804" pitchFamily="34" charset="0"/>
              <a:ea typeface="Arial" panose="020B0604020202020204" pitchFamily="34" charset="0"/>
            </a:endParaRPr>
          </a:p>
          <a:p>
            <a:pPr marR="0" lvl="0" algn="ctr">
              <a:spcAft>
                <a:spcPts val="0"/>
              </a:spcAft>
            </a:pPr>
            <a:endParaRPr lang="en-US" sz="4000" dirty="0">
              <a:solidFill>
                <a:srgbClr val="3FB7A3"/>
              </a:solidFill>
              <a:latin typeface="Eras Medium ITC" panose="020B0602030504020804" pitchFamily="34" charset="0"/>
              <a:ea typeface="Arial" panose="020B0604020202020204" pitchFamily="34" charset="0"/>
            </a:endParaRPr>
          </a:p>
          <a:p>
            <a:pPr marR="0" lvl="0" algn="ctr">
              <a:spcAft>
                <a:spcPts val="0"/>
              </a:spcAft>
            </a:pPr>
            <a:r>
              <a:rPr lang="en-US" sz="4000" u="none" strike="noStrike" dirty="0">
                <a:solidFill>
                  <a:srgbClr val="3FB7A3"/>
                </a:solidFill>
                <a:effectLst/>
                <a:latin typeface="Eras Medium ITC" panose="020B0602030504020804" pitchFamily="34" charset="0"/>
                <a:ea typeface="Arial" panose="020B0604020202020204" pitchFamily="34" charset="0"/>
              </a:rPr>
              <a:t>Do you know a form of exercise you can do daily? </a:t>
            </a:r>
          </a:p>
          <a:p>
            <a:pPr marR="0" lvl="0" algn="ctr">
              <a:spcAft>
                <a:spcPts val="0"/>
              </a:spcAft>
            </a:pPr>
            <a:endParaRPr lang="en-US" sz="4000" u="none" strike="noStrike" dirty="0">
              <a:solidFill>
                <a:srgbClr val="3FB7A3"/>
              </a:solidFill>
              <a:effectLst/>
              <a:latin typeface="Eras Medium ITC" panose="020B0602030504020804" pitchFamily="34" charset="0"/>
              <a:ea typeface="Arial" panose="020B0604020202020204" pitchFamily="34" charset="0"/>
            </a:endParaRPr>
          </a:p>
        </p:txBody>
      </p:sp>
    </p:spTree>
    <p:extLst>
      <p:ext uri="{BB962C8B-B14F-4D97-AF65-F5344CB8AC3E}">
        <p14:creationId xmlns:p14="http://schemas.microsoft.com/office/powerpoint/2010/main" val="28208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38185" y="1120140"/>
            <a:ext cx="7410796" cy="5693866"/>
          </a:xfrm>
          <a:prstGeom prst="rect">
            <a:avLst/>
          </a:prstGeom>
          <a:noFill/>
        </p:spPr>
        <p:txBody>
          <a:bodyPr wrap="square">
            <a:spAutoFit/>
          </a:bodyPr>
          <a:lstStyle/>
          <a:p>
            <a:pPr marR="0" lvl="0">
              <a:spcAft>
                <a:spcPts val="0"/>
              </a:spcAft>
            </a:pPr>
            <a:r>
              <a:rPr lang="en-US" sz="2600" u="none" strike="noStrike" dirty="0">
                <a:solidFill>
                  <a:srgbClr val="3FB7A3"/>
                </a:solidFill>
                <a:effectLst/>
                <a:latin typeface="Eras Medium ITC" panose="020B0602030504020804" pitchFamily="34" charset="0"/>
                <a:ea typeface="Arial" panose="020B0604020202020204" pitchFamily="34" charset="0"/>
              </a:rPr>
              <a:t>When we exercise, there are things that happen to our body and our brain.  Our body can become tight from stress.  </a:t>
            </a:r>
            <a:br>
              <a:rPr lang="en-US" sz="2600" u="none" strike="noStrike" dirty="0">
                <a:solidFill>
                  <a:srgbClr val="3FB7A3"/>
                </a:solidFill>
                <a:effectLst/>
                <a:latin typeface="Eras Medium ITC" panose="020B0602030504020804" pitchFamily="34" charset="0"/>
                <a:ea typeface="Arial" panose="020B0604020202020204" pitchFamily="34" charset="0"/>
              </a:rPr>
            </a:br>
            <a:br>
              <a:rPr lang="en-US" sz="2600" u="none" strike="noStrike" dirty="0">
                <a:solidFill>
                  <a:srgbClr val="3FB7A3"/>
                </a:solidFill>
                <a:effectLst/>
                <a:latin typeface="Eras Medium ITC" panose="020B0602030504020804" pitchFamily="34" charset="0"/>
                <a:ea typeface="Arial" panose="020B0604020202020204" pitchFamily="34" charset="0"/>
              </a:rPr>
            </a:br>
            <a:r>
              <a:rPr lang="en-US" sz="2600" u="none" strike="noStrike" dirty="0">
                <a:solidFill>
                  <a:srgbClr val="3FB7A3"/>
                </a:solidFill>
                <a:effectLst/>
                <a:latin typeface="Eras Medium ITC" panose="020B0602030504020804" pitchFamily="34" charset="0"/>
                <a:ea typeface="Arial" panose="020B0604020202020204" pitchFamily="34" charset="0"/>
              </a:rPr>
              <a:t>When we exercise, or move our body, that tightness will sometimes go away. That means that we can be more relaxed and therefore, happier.  There are scientific things that happen in your brain when you exercise that create happiness.</a:t>
            </a:r>
            <a:br>
              <a:rPr lang="en-US" sz="2600" u="none" strike="noStrike" dirty="0">
                <a:solidFill>
                  <a:srgbClr val="3FB7A3"/>
                </a:solidFill>
                <a:effectLst/>
                <a:latin typeface="Eras Medium ITC" panose="020B0602030504020804" pitchFamily="34" charset="0"/>
                <a:ea typeface="Arial" panose="020B0604020202020204" pitchFamily="34" charset="0"/>
              </a:rPr>
            </a:br>
            <a:br>
              <a:rPr lang="en-US" sz="2600" u="none" strike="noStrike" dirty="0">
                <a:solidFill>
                  <a:srgbClr val="3FB7A3"/>
                </a:solidFill>
                <a:effectLst/>
                <a:latin typeface="Eras Medium ITC" panose="020B0602030504020804" pitchFamily="34" charset="0"/>
                <a:ea typeface="Arial" panose="020B0604020202020204" pitchFamily="34" charset="0"/>
              </a:rPr>
            </a:br>
            <a:r>
              <a:rPr lang="en-US" sz="2600" u="none" strike="noStrike" dirty="0">
                <a:solidFill>
                  <a:srgbClr val="3FB7A3"/>
                </a:solidFill>
                <a:effectLst/>
                <a:latin typeface="Eras Medium ITC" panose="020B0602030504020804" pitchFamily="34" charset="0"/>
                <a:ea typeface="Arial" panose="020B0604020202020204" pitchFamily="34" charset="0"/>
              </a:rPr>
              <a:t>When we exercise, it’s like we are telling our brain and our body, that we matter, and we’re important. </a:t>
            </a: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t>Thoughts</a:t>
            </a:r>
          </a:p>
        </p:txBody>
      </p:sp>
      <p:pic>
        <p:nvPicPr>
          <p:cNvPr id="5" name="Picture 4" descr="A picture containing text, lamp&#10;&#10;Description automatically generated">
            <a:extLst>
              <a:ext uri="{FF2B5EF4-FFF2-40B4-BE49-F238E27FC236}">
                <a16:creationId xmlns:a16="http://schemas.microsoft.com/office/drawing/2014/main" id="{789E8B8F-A5F7-41CB-9313-DCD7C5BD7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14" y="4053088"/>
            <a:ext cx="4499384" cy="2153185"/>
          </a:xfrm>
          <a:prstGeom prst="rect">
            <a:avLst/>
          </a:prstGeom>
        </p:spPr>
      </p:pic>
    </p:spTree>
    <p:extLst>
      <p:ext uri="{BB962C8B-B14F-4D97-AF65-F5344CB8AC3E}">
        <p14:creationId xmlns:p14="http://schemas.microsoft.com/office/powerpoint/2010/main" val="344981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572B271-7E77-438A-86A3-A704106F84C4}"/>
              </a:ext>
            </a:extLst>
          </p:cNvPr>
          <p:cNvSpPr txBox="1">
            <a:spLocks/>
          </p:cNvSpPr>
          <p:nvPr/>
        </p:nvSpPr>
        <p:spPr>
          <a:xfrm>
            <a:off x="5627433" y="527139"/>
            <a:ext cx="3295794" cy="13568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6000">
                <a:solidFill>
                  <a:srgbClr val="F08019"/>
                </a:solidFill>
              </a:rPr>
              <a:t>Activity</a:t>
            </a:r>
            <a:endParaRPr lang="en-US" sz="6000" dirty="0">
              <a:solidFill>
                <a:srgbClr val="F08019"/>
              </a:solidFill>
            </a:endParaRPr>
          </a:p>
        </p:txBody>
      </p:sp>
      <p:sp>
        <p:nvSpPr>
          <p:cNvPr id="8" name="Content Placeholder 3">
            <a:extLst>
              <a:ext uri="{FF2B5EF4-FFF2-40B4-BE49-F238E27FC236}">
                <a16:creationId xmlns:a16="http://schemas.microsoft.com/office/drawing/2014/main" id="{7B4B411A-6276-4C6A-8894-0A1A69CDD702}"/>
              </a:ext>
            </a:extLst>
          </p:cNvPr>
          <p:cNvSpPr txBox="1">
            <a:spLocks/>
          </p:cNvSpPr>
          <p:nvPr/>
        </p:nvSpPr>
        <p:spPr>
          <a:xfrm>
            <a:off x="4428093" y="1883946"/>
            <a:ext cx="7123045" cy="43407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ts val="0"/>
              </a:spcBef>
              <a:spcAft>
                <a:spcPts val="0"/>
              </a:spcAft>
              <a:buNone/>
            </a:pPr>
            <a:r>
              <a:rPr lang="en-US" sz="2800" b="0" i="0" u="none" strike="noStrike" dirty="0">
                <a:solidFill>
                  <a:srgbClr val="3FB7A3"/>
                </a:solidFill>
                <a:effectLst/>
              </a:rPr>
              <a:t>Part of understanding that exercise can create happiness for you, is also seeing that exercise can be fun.  </a:t>
            </a:r>
            <a:br>
              <a:rPr lang="en-US" sz="2800" b="0" i="0" u="none" strike="noStrike" dirty="0">
                <a:solidFill>
                  <a:srgbClr val="3FB7A3"/>
                </a:solidFill>
                <a:effectLst/>
              </a:rPr>
            </a:br>
            <a:endParaRPr lang="en-US" sz="2800" b="0" i="0" u="none" strike="noStrike" dirty="0">
              <a:solidFill>
                <a:srgbClr val="3FB7A3"/>
              </a:solidFill>
              <a:effectLst/>
            </a:endParaRPr>
          </a:p>
          <a:p>
            <a:pPr marL="0" indent="0" rtl="0">
              <a:spcBef>
                <a:spcPts val="0"/>
              </a:spcBef>
              <a:spcAft>
                <a:spcPts val="0"/>
              </a:spcAft>
              <a:buNone/>
            </a:pPr>
            <a:r>
              <a:rPr lang="en-US" sz="2800" b="0" i="0" u="none" strike="noStrike" dirty="0">
                <a:solidFill>
                  <a:srgbClr val="3FB7A3"/>
                </a:solidFill>
                <a:effectLst/>
              </a:rPr>
              <a:t>There are lots of people who feel that exercise is a chore and isn’t fun. </a:t>
            </a:r>
          </a:p>
          <a:p>
            <a:pPr marL="0" indent="0" rtl="0">
              <a:spcBef>
                <a:spcPts val="0"/>
              </a:spcBef>
              <a:spcAft>
                <a:spcPts val="0"/>
              </a:spcAft>
              <a:buNone/>
            </a:pPr>
            <a:endParaRPr lang="en-US" dirty="0">
              <a:solidFill>
                <a:srgbClr val="3FB7A3"/>
              </a:solidFill>
            </a:endParaRPr>
          </a:p>
          <a:p>
            <a:pPr marL="0" indent="0" rtl="0">
              <a:spcBef>
                <a:spcPts val="0"/>
              </a:spcBef>
              <a:spcAft>
                <a:spcPts val="0"/>
              </a:spcAft>
              <a:buNone/>
            </a:pPr>
            <a:r>
              <a:rPr lang="en-US" sz="2800" b="0" i="0" u="none" strike="noStrike" dirty="0">
                <a:solidFill>
                  <a:srgbClr val="3FB7A3"/>
                </a:solidFill>
                <a:effectLst/>
              </a:rPr>
              <a:t>What would it look like to decide what your favorite kind of exercise is? </a:t>
            </a:r>
            <a:endParaRPr lang="en-US" sz="2000" dirty="0">
              <a:solidFill>
                <a:srgbClr val="3FB7A3"/>
              </a:solidFill>
              <a:effectLst/>
            </a:endParaRPr>
          </a:p>
          <a:p>
            <a:pPr marL="0" indent="0">
              <a:buNone/>
            </a:pPr>
            <a:endParaRPr lang="en-US" dirty="0">
              <a:solidFill>
                <a:srgbClr val="3A8E8A"/>
              </a:solidFill>
              <a:latin typeface="Eras Medium ITC" panose="020B0602030504020804" pitchFamily="34" charset="77"/>
            </a:endParaRPr>
          </a:p>
        </p:txBody>
      </p:sp>
      <p:pic>
        <p:nvPicPr>
          <p:cNvPr id="13" name="Picture 12" descr="A picture containing vector graphics&#10;&#10;Description automatically generated">
            <a:extLst>
              <a:ext uri="{FF2B5EF4-FFF2-40B4-BE49-F238E27FC236}">
                <a16:creationId xmlns:a16="http://schemas.microsoft.com/office/drawing/2014/main" id="{66DBE81B-E15F-418D-94B3-EDC5316A1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1295400"/>
            <a:ext cx="4743450" cy="4743450"/>
          </a:xfrm>
          <a:prstGeom prst="rect">
            <a:avLst/>
          </a:prstGeom>
        </p:spPr>
      </p:pic>
    </p:spTree>
    <p:extLst>
      <p:ext uri="{BB962C8B-B14F-4D97-AF65-F5344CB8AC3E}">
        <p14:creationId xmlns:p14="http://schemas.microsoft.com/office/powerpoint/2010/main" val="1592865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312</Words>
  <Application>Microsoft Office PowerPoint</Application>
  <PresentationFormat>Widescreen</PresentationFormat>
  <Paragraphs>41</Paragraphs>
  <Slides>7</Slides>
  <Notes>2</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28</cp:revision>
  <dcterms:created xsi:type="dcterms:W3CDTF">2021-03-23T18:25:43Z</dcterms:created>
  <dcterms:modified xsi:type="dcterms:W3CDTF">2022-09-19T18:10:31Z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3A1E5754-F526-49FB-8912-705C6460EFA7</vt:lpwstr>
  </property>
  <property fmtid="{D5CDD505-2E9C-101B-9397-08002B2CF9AE}" pid="3" name="ArticulatePath">
    <vt:lpwstr>H360 - 15 - Wk3 - 0.Leader Slides</vt:lpwstr>
  </property>
</Properties>
</file>